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63" r:id="rId3"/>
    <p:sldId id="257" r:id="rId4"/>
    <p:sldId id="258" r:id="rId5"/>
    <p:sldId id="259"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50" autoAdjust="0"/>
    <p:restoredTop sz="57022" autoAdjust="0"/>
  </p:normalViewPr>
  <p:slideViewPr>
    <p:cSldViewPr snapToGrid="0">
      <p:cViewPr varScale="1">
        <p:scale>
          <a:sx n="49" d="100"/>
          <a:sy n="49" d="100"/>
        </p:scale>
        <p:origin x="1284" y="42"/>
      </p:cViewPr>
      <p:guideLst/>
    </p:cSldViewPr>
  </p:slideViewPr>
  <p:outlineViewPr>
    <p:cViewPr>
      <p:scale>
        <a:sx n="33" d="100"/>
        <a:sy n="33" d="100"/>
      </p:scale>
      <p:origin x="0" y="0"/>
    </p:cViewPr>
    <p:sldLst>
      <p:sld r:id="rId1" collapse="1"/>
      <p:sld r:id="rId2" collapse="1"/>
      <p:sld r:id="rId3" collapse="1"/>
      <p:sld r:id="rId4" collapse="1"/>
      <p:sld r:id="rId5" collapse="1"/>
    </p:sldLst>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slide" Target="slides/slide3.xml"/><Relationship Id="rId1" Type="http://schemas.openxmlformats.org/officeDocument/2006/relationships/slide" Target="slides/slide2.xml"/><Relationship Id="rId5" Type="http://schemas.openxmlformats.org/officeDocument/2006/relationships/slide" Target="slides/slide7.xml"/><Relationship Id="rId4"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5B87B3-DD31-4C79-822E-A15775F63F5C}" type="datetimeFigureOut">
              <a:rPr lang="en-US" smtClean="0"/>
              <a:t>31-Oct-20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D85232-6FE8-4D70-B9B3-9006A72EDFD4}" type="slidenum">
              <a:rPr lang="en-US" smtClean="0"/>
              <a:t>‹#›</a:t>
            </a:fld>
            <a:endParaRPr lang="en-US" dirty="0"/>
          </a:p>
        </p:txBody>
      </p:sp>
    </p:spTree>
    <p:extLst>
      <p:ext uri="{BB962C8B-B14F-4D97-AF65-F5344CB8AC3E}">
        <p14:creationId xmlns:p14="http://schemas.microsoft.com/office/powerpoint/2010/main" val="1001090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t>2</a:t>
            </a:fld>
            <a:endParaRPr lang="en-US" dirty="0"/>
          </a:p>
        </p:txBody>
      </p:sp>
    </p:spTree>
    <p:extLst>
      <p:ext uri="{BB962C8B-B14F-4D97-AF65-F5344CB8AC3E}">
        <p14:creationId xmlns:p14="http://schemas.microsoft.com/office/powerpoint/2010/main" val="362228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Discuss how EACH of the following economic conditions affect company performance. This is a general</a:t>
            </a:r>
            <a:r>
              <a:rPr lang="en-US" sz="1200" b="0" i="0" kern="1200" baseline="0" dirty="0">
                <a:solidFill>
                  <a:schemeClr val="tx1"/>
                </a:solidFill>
                <a:effectLst/>
                <a:latin typeface="+mn-lt"/>
                <a:ea typeface="+mn-ea"/>
                <a:cs typeface="+mn-cs"/>
              </a:rPr>
              <a:t> discussion and is </a:t>
            </a:r>
            <a:r>
              <a:rPr lang="en-US" sz="1200" b="1" i="0" u="sng" kern="1200" baseline="0" dirty="0">
                <a:solidFill>
                  <a:schemeClr val="tx1"/>
                </a:solidFill>
                <a:effectLst/>
                <a:latin typeface="+mn-lt"/>
                <a:ea typeface="+mn-ea"/>
                <a:cs typeface="+mn-cs"/>
              </a:rPr>
              <a:t>NOT</a:t>
            </a:r>
            <a:r>
              <a:rPr lang="en-US" sz="1200" b="0" i="0" kern="1200" baseline="0" dirty="0">
                <a:solidFill>
                  <a:schemeClr val="tx1"/>
                </a:solidFill>
                <a:effectLst/>
                <a:latin typeface="+mn-lt"/>
                <a:ea typeface="+mn-ea"/>
                <a:cs typeface="+mn-cs"/>
              </a:rPr>
              <a:t> specific to Johnson &amp; Johnson, but applies to any company.</a:t>
            </a:r>
          </a:p>
          <a:p>
            <a:endParaRPr lang="en-US" sz="1200" b="0" i="0" kern="1200" baseline="0" dirty="0">
              <a:solidFill>
                <a:schemeClr val="tx1"/>
              </a:solidFill>
              <a:effectLst/>
              <a:latin typeface="+mn-lt"/>
              <a:ea typeface="+mn-ea"/>
              <a:cs typeface="+mn-cs"/>
            </a:endParaRPr>
          </a:p>
          <a:p>
            <a:r>
              <a:rPr lang="en-US" sz="1200" b="1" i="0" kern="1200" baseline="0" dirty="0" smtClean="0">
                <a:solidFill>
                  <a:schemeClr val="tx1"/>
                </a:solidFill>
                <a:effectLst/>
                <a:latin typeface="+mn-lt"/>
                <a:ea typeface="+mn-ea"/>
                <a:cs typeface="+mn-cs"/>
              </a:rPr>
              <a:t>Political</a:t>
            </a:r>
          </a:p>
          <a:p>
            <a:r>
              <a:rPr lang="en-US" sz="1200" b="0" i="0" kern="1200" baseline="0" dirty="0" smtClean="0">
                <a:solidFill>
                  <a:schemeClr val="tx1"/>
                </a:solidFill>
                <a:effectLst/>
                <a:latin typeface="+mn-lt"/>
                <a:ea typeface="+mn-ea"/>
                <a:cs typeface="+mn-cs"/>
              </a:rPr>
              <a:t>- Specific laws and regulation impact on business performance. For example, higher or reduced corporation taxes have a direct impact on the profits of a company. The government can also introduce other laws or policies such as national minimum wage or healthy and safety regulations which are expenses to employees and eat into the company profits</a:t>
            </a:r>
          </a:p>
          <a:p>
            <a:endParaRPr lang="en-US" sz="1200" b="0" i="0" kern="1200" baseline="0" dirty="0">
              <a:solidFill>
                <a:schemeClr val="tx1"/>
              </a:solidFill>
              <a:effectLst/>
              <a:latin typeface="+mn-lt"/>
              <a:ea typeface="+mn-ea"/>
              <a:cs typeface="+mn-cs"/>
            </a:endParaRPr>
          </a:p>
          <a:p>
            <a:r>
              <a:rPr lang="en-US" sz="1200" b="1" i="0" kern="1200" baseline="0" dirty="0" smtClean="0">
                <a:solidFill>
                  <a:schemeClr val="tx1"/>
                </a:solidFill>
                <a:effectLst/>
                <a:latin typeface="+mn-lt"/>
                <a:ea typeface="+mn-ea"/>
                <a:cs typeface="+mn-cs"/>
              </a:rPr>
              <a:t>Environmental</a:t>
            </a:r>
          </a:p>
          <a:p>
            <a:pPr marL="171450" indent="-171450">
              <a:buFontTx/>
              <a:buChar char="-"/>
            </a:pPr>
            <a:r>
              <a:rPr lang="en-US" sz="1200" b="0" i="0" kern="1200" baseline="0" dirty="0" smtClean="0">
                <a:solidFill>
                  <a:schemeClr val="tx1"/>
                </a:solidFill>
                <a:effectLst/>
                <a:latin typeface="+mn-lt"/>
                <a:ea typeface="+mn-ea"/>
                <a:cs typeface="+mn-cs"/>
              </a:rPr>
              <a:t>The changes in the natural environment presents challenges that often have little control about. For example, drying up of oil wells can pose a threat to firms in the oil &amp; gas industry since the production ability is critically affected. </a:t>
            </a:r>
          </a:p>
          <a:p>
            <a:pPr marL="171450" indent="-171450">
              <a:buFontTx/>
              <a:buChar char="-"/>
            </a:pPr>
            <a:r>
              <a:rPr lang="en-US" sz="1200" b="0" i="0" kern="1200" baseline="0" dirty="0" smtClean="0">
                <a:solidFill>
                  <a:schemeClr val="tx1"/>
                </a:solidFill>
                <a:effectLst/>
                <a:latin typeface="+mn-lt"/>
                <a:ea typeface="+mn-ea"/>
                <a:cs typeface="+mn-cs"/>
              </a:rPr>
              <a:t>Besides, hazards and risks within the natural environment such as excessive flooding, prolonged draught, massive fires or hurricanes can be devastating leading to physical damage or disruption of the supply chains . </a:t>
            </a:r>
          </a:p>
          <a:p>
            <a:pPr marL="171450" indent="-171450">
              <a:buFontTx/>
              <a:buChar char="-"/>
            </a:pPr>
            <a:endParaRPr lang="en-US" sz="1200" b="0" i="0" kern="1200" baseline="0" dirty="0">
              <a:solidFill>
                <a:schemeClr val="tx1"/>
              </a:solidFill>
              <a:effectLst/>
              <a:latin typeface="+mn-lt"/>
              <a:ea typeface="+mn-ea"/>
              <a:cs typeface="+mn-cs"/>
            </a:endParaRPr>
          </a:p>
          <a:p>
            <a:r>
              <a:rPr lang="en-US" sz="1200" b="1" i="0" kern="1200" baseline="0" dirty="0" smtClean="0">
                <a:solidFill>
                  <a:schemeClr val="tx1"/>
                </a:solidFill>
                <a:effectLst/>
                <a:latin typeface="+mn-lt"/>
                <a:ea typeface="+mn-ea"/>
                <a:cs typeface="+mn-cs"/>
              </a:rPr>
              <a:t>Currency</a:t>
            </a:r>
          </a:p>
          <a:p>
            <a:r>
              <a:rPr lang="en-US" sz="1200" b="0" i="0" kern="1200" baseline="0" dirty="0" smtClean="0">
                <a:solidFill>
                  <a:schemeClr val="tx1"/>
                </a:solidFill>
                <a:effectLst/>
                <a:latin typeface="+mn-lt"/>
                <a:ea typeface="+mn-ea"/>
                <a:cs typeface="+mn-cs"/>
              </a:rPr>
              <a:t>- A change in currency can be in the form of depreciation of local currency which translates to higher costs of importing goods and thus the imports reduce in volume affecting profitability. On the other hand, favorable rates favor imports thus making domestic firms more competitive at a global stage. </a:t>
            </a:r>
          </a:p>
          <a:p>
            <a:endParaRPr lang="en-US" sz="1200" b="0" i="0" kern="1200" baseline="0" dirty="0">
              <a:solidFill>
                <a:schemeClr val="tx1"/>
              </a:solidFill>
              <a:effectLst/>
              <a:latin typeface="+mn-lt"/>
              <a:ea typeface="+mn-ea"/>
              <a:cs typeface="+mn-cs"/>
            </a:endParaRPr>
          </a:p>
          <a:p>
            <a:r>
              <a:rPr lang="en-US" sz="1200" b="1" i="0" kern="1200" baseline="0" dirty="0">
                <a:solidFill>
                  <a:schemeClr val="tx1"/>
                </a:solidFill>
                <a:effectLst/>
                <a:latin typeface="+mn-lt"/>
                <a:ea typeface="+mn-ea"/>
                <a:cs typeface="+mn-cs"/>
              </a:rPr>
              <a:t>Global </a:t>
            </a:r>
            <a:r>
              <a:rPr lang="en-US" sz="1200" b="1" i="0" kern="1200" baseline="0" dirty="0" smtClean="0">
                <a:solidFill>
                  <a:schemeClr val="tx1"/>
                </a:solidFill>
                <a:effectLst/>
                <a:latin typeface="+mn-lt"/>
                <a:ea typeface="+mn-ea"/>
                <a:cs typeface="+mn-cs"/>
              </a:rPr>
              <a:t>Economics</a:t>
            </a:r>
          </a:p>
          <a:p>
            <a:pPr marL="171450" indent="-171450">
              <a:buFontTx/>
              <a:buChar char="-"/>
            </a:pPr>
            <a:r>
              <a:rPr lang="en-US" sz="1200" b="0" i="0" kern="1200" baseline="0" dirty="0" smtClean="0">
                <a:solidFill>
                  <a:schemeClr val="tx1"/>
                </a:solidFill>
                <a:effectLst/>
                <a:latin typeface="+mn-lt"/>
                <a:ea typeface="+mn-ea"/>
                <a:cs typeface="+mn-cs"/>
              </a:rPr>
              <a:t>Events such as conflicts in far regions  which a company sources its materials threaten supply chains thus reduction in volume/higher costs in sourcing the materials. </a:t>
            </a:r>
          </a:p>
          <a:p>
            <a:pPr marL="171450" indent="-171450">
              <a:buFontTx/>
              <a:buChar char="-"/>
            </a:pPr>
            <a:r>
              <a:rPr lang="en-US" sz="1200" b="0" i="0" kern="1200" baseline="0" dirty="0" smtClean="0">
                <a:solidFill>
                  <a:schemeClr val="tx1"/>
                </a:solidFill>
                <a:effectLst/>
                <a:latin typeface="+mn-lt"/>
                <a:ea typeface="+mn-ea"/>
                <a:cs typeface="+mn-cs"/>
              </a:rPr>
              <a:t>Changes in currency at the global scene favor or disfavor the cost of importing products thus affecting profitability. </a:t>
            </a:r>
          </a:p>
          <a:p>
            <a:pPr marL="171450" indent="-171450">
              <a:buFontTx/>
              <a:buChar char="-"/>
            </a:pPr>
            <a:r>
              <a:rPr lang="en-US" sz="1200" b="0" i="0" kern="1200" baseline="0" dirty="0" smtClean="0">
                <a:solidFill>
                  <a:schemeClr val="tx1"/>
                </a:solidFill>
                <a:effectLst/>
                <a:latin typeface="+mn-lt"/>
                <a:ea typeface="+mn-ea"/>
                <a:cs typeface="+mn-cs"/>
              </a:rPr>
              <a:t>Government restrictions such as embargoes and other forms of economic sanctions jeopardize trading with that specific nation. </a:t>
            </a:r>
          </a:p>
          <a:p>
            <a:pPr marL="171450" indent="-171450">
              <a:buFontTx/>
              <a:buChar char="-"/>
            </a:pPr>
            <a:endParaRPr lang="en-US" sz="1200" b="0" i="0" kern="1200" baseline="0" dirty="0">
              <a:solidFill>
                <a:schemeClr val="tx1"/>
              </a:solidFill>
              <a:effectLst/>
              <a:latin typeface="+mn-lt"/>
              <a:ea typeface="+mn-ea"/>
              <a:cs typeface="+mn-cs"/>
            </a:endParaRPr>
          </a:p>
          <a:p>
            <a:r>
              <a:rPr lang="en-US" sz="1200" b="0" i="0" kern="1200" baseline="0" dirty="0">
                <a:solidFill>
                  <a:schemeClr val="tx1"/>
                </a:solidFill>
                <a:effectLst/>
                <a:latin typeface="+mn-lt"/>
                <a:ea typeface="+mn-ea"/>
                <a:cs typeface="+mn-cs"/>
              </a:rPr>
              <a:t>Government </a:t>
            </a:r>
            <a:r>
              <a:rPr lang="en-US" sz="1200" b="0" i="0" kern="1200" baseline="0" dirty="0" smtClean="0">
                <a:solidFill>
                  <a:schemeClr val="tx1"/>
                </a:solidFill>
                <a:effectLst/>
                <a:latin typeface="+mn-lt"/>
                <a:ea typeface="+mn-ea"/>
                <a:cs typeface="+mn-cs"/>
              </a:rPr>
              <a:t>Influence</a:t>
            </a:r>
          </a:p>
          <a:p>
            <a:pPr marL="171450" indent="-171450">
              <a:buFontTx/>
              <a:buChar char="-"/>
            </a:pPr>
            <a:r>
              <a:rPr lang="en-US" sz="1200" b="0" i="0" kern="1200" baseline="0" dirty="0" smtClean="0">
                <a:solidFill>
                  <a:schemeClr val="tx1"/>
                </a:solidFill>
                <a:effectLst/>
                <a:latin typeface="+mn-lt"/>
                <a:ea typeface="+mn-ea"/>
                <a:cs typeface="+mn-cs"/>
              </a:rPr>
              <a:t>Policies such as introduction of value-added taxation raises cost of doing business and  affects the profit margins. </a:t>
            </a:r>
          </a:p>
          <a:p>
            <a:pPr marL="171450" indent="-171450">
              <a:buFontTx/>
              <a:buChar char="-"/>
            </a:pPr>
            <a:r>
              <a:rPr lang="en-US" sz="1200" b="0" i="0" kern="1200" baseline="0" dirty="0" smtClean="0">
                <a:solidFill>
                  <a:schemeClr val="tx1"/>
                </a:solidFill>
                <a:effectLst/>
                <a:latin typeface="+mn-lt"/>
                <a:ea typeface="+mn-ea"/>
                <a:cs typeface="+mn-cs"/>
              </a:rPr>
              <a:t>Creation of subsidies, waivers and incentives translate well on company profits.</a:t>
            </a:r>
          </a:p>
          <a:p>
            <a:pPr marL="171450" indent="-171450">
              <a:buFontTx/>
              <a:buChar char="-"/>
            </a:pPr>
            <a:r>
              <a:rPr lang="en-US" sz="1200" b="0" i="0" kern="1200" baseline="0" dirty="0" smtClean="0">
                <a:solidFill>
                  <a:schemeClr val="tx1"/>
                </a:solidFill>
                <a:effectLst/>
                <a:latin typeface="+mn-lt"/>
                <a:ea typeface="+mn-ea"/>
                <a:cs typeface="+mn-cs"/>
              </a:rPr>
              <a:t>Specific legislations such as raising minimum wages cuts into the profitability of companies. </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FD85232-6FE8-4D70-B9B3-9006A72EDFD4}" type="slidenum">
              <a:rPr lang="en-US" smtClean="0"/>
              <a:t>3</a:t>
            </a:fld>
            <a:endParaRPr lang="en-US" dirty="0"/>
          </a:p>
        </p:txBody>
      </p:sp>
    </p:spTree>
    <p:extLst>
      <p:ext uri="{BB962C8B-B14F-4D97-AF65-F5344CB8AC3E}">
        <p14:creationId xmlns:p14="http://schemas.microsoft.com/office/powerpoint/2010/main" val="2410535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r>
              <a:rPr lang="en-US" baseline="0" dirty="0"/>
              <a:t> the following market conditions in 2017 that were </a:t>
            </a:r>
            <a:r>
              <a:rPr lang="en-US" b="1" u="sng" baseline="0" dirty="0"/>
              <a:t>specific</a:t>
            </a:r>
            <a:r>
              <a:rPr lang="en-US" baseline="0" dirty="0"/>
              <a:t> to Johnson &amp; Johnson. </a:t>
            </a:r>
          </a:p>
          <a:p>
            <a:endParaRPr lang="en-US" baseline="0" dirty="0"/>
          </a:p>
          <a:p>
            <a:pPr marL="171450" indent="-171450">
              <a:buFont typeface="Wingdings" panose="05000000000000000000" pitchFamily="2" charset="2"/>
              <a:buChar char="q"/>
            </a:pPr>
            <a:r>
              <a:rPr lang="en-US" b="1" baseline="0" dirty="0"/>
              <a:t>Interest </a:t>
            </a:r>
            <a:r>
              <a:rPr lang="en-US" b="1" baseline="0" dirty="0" smtClean="0"/>
              <a:t>Rates</a:t>
            </a:r>
          </a:p>
          <a:p>
            <a:pPr marL="0" indent="0">
              <a:buFont typeface="Wingdings" panose="05000000000000000000" pitchFamily="2" charset="2"/>
              <a:buNone/>
            </a:pPr>
            <a:endParaRPr lang="en-US" baseline="0" dirty="0" smtClean="0"/>
          </a:p>
          <a:p>
            <a:pPr marL="171450" indent="-171450">
              <a:buFontTx/>
              <a:buChar char="-"/>
            </a:pPr>
            <a:r>
              <a:rPr lang="en-US" baseline="0" dirty="0" smtClean="0"/>
              <a:t>The company experienced higher average rates of interest in 2017. however, compared to 2016FY where JNJ held $40.1b in </a:t>
            </a:r>
            <a:r>
              <a:rPr lang="en-US" dirty="0" smtClean="0"/>
              <a:t>cash equivalents and marketable securities balances, 2017 saw</a:t>
            </a:r>
            <a:r>
              <a:rPr lang="en-US" baseline="0" dirty="0" smtClean="0"/>
              <a:t> a reduction  of up to $30.1b which helped offset the high rates. As a result, the interest incomes were slightly higher compared to the previous period (JNJ Annual Report, 2017). Bottom-line, the rise of interest rates is a notable economic factor that affect profitability levels. </a:t>
            </a:r>
            <a:endParaRPr lang="en-US" baseline="0" dirty="0" smtClean="0"/>
          </a:p>
          <a:p>
            <a:pPr marL="171450" indent="-171450">
              <a:buFontTx/>
              <a:buChar char="-"/>
            </a:pPr>
            <a:endParaRPr lang="en-US" baseline="0" dirty="0"/>
          </a:p>
          <a:p>
            <a:pPr marL="171450" indent="-171450">
              <a:buFont typeface="Wingdings" panose="05000000000000000000" pitchFamily="2" charset="2"/>
              <a:buChar char="q"/>
            </a:pPr>
            <a:r>
              <a:rPr lang="en-US" b="1" baseline="0" dirty="0"/>
              <a:t>Fed Monetary </a:t>
            </a:r>
            <a:r>
              <a:rPr lang="en-US" b="1" baseline="0" dirty="0" smtClean="0"/>
              <a:t>Policy</a:t>
            </a:r>
          </a:p>
          <a:p>
            <a:pPr marL="171450" indent="-171450">
              <a:buFontTx/>
              <a:buChar char="-"/>
            </a:pPr>
            <a:r>
              <a:rPr lang="en-US" baseline="0" dirty="0" smtClean="0"/>
              <a:t>Tax policies  and legislation often affect profitability of companies and in this case, 2017 saw the introduction of </a:t>
            </a:r>
            <a:r>
              <a:rPr lang="en-US" dirty="0" smtClean="0"/>
              <a:t>The Tax Cuts and Jobs Act which had a direct impact on the</a:t>
            </a:r>
            <a:r>
              <a:rPr lang="en-US" baseline="0" dirty="0" smtClean="0"/>
              <a:t> company’s Consolidated Statement of Earnings. This particular tax law led to increased tax liabilities for JNJ  to a tune of $1.1 billion (JNJ Annual Report, 2017). </a:t>
            </a:r>
            <a:endParaRPr lang="en-US" baseline="0" dirty="0" smtClean="0"/>
          </a:p>
          <a:p>
            <a:pPr marL="171450" indent="-171450">
              <a:buFontTx/>
              <a:buChar char="-"/>
            </a:pPr>
            <a:endParaRPr lang="en-US" baseline="0" dirty="0" smtClean="0"/>
          </a:p>
          <a:p>
            <a:pPr marL="171450" indent="-171450">
              <a:buFontTx/>
              <a:buChar char="-"/>
            </a:pPr>
            <a:endParaRPr lang="en-US" baseline="0" dirty="0"/>
          </a:p>
          <a:p>
            <a:pPr marL="171450" indent="-171450">
              <a:buFont typeface="Wingdings" panose="05000000000000000000" pitchFamily="2" charset="2"/>
              <a:buChar char="q"/>
            </a:pPr>
            <a:r>
              <a:rPr lang="en-US" b="1" baseline="0" dirty="0"/>
              <a:t>Other market </a:t>
            </a:r>
            <a:r>
              <a:rPr lang="en-US" b="1" baseline="0" dirty="0" smtClean="0"/>
              <a:t>conditions</a:t>
            </a:r>
            <a:r>
              <a:rPr lang="en-US" baseline="0" dirty="0" smtClean="0"/>
              <a:t>:</a:t>
            </a:r>
          </a:p>
          <a:p>
            <a:r>
              <a:rPr lang="en-US" baseline="0" dirty="0" smtClean="0"/>
              <a:t>- Product Safety  concerns affect business operations such as cancelling contracts due to product recalls, withdrawals and any other forms of regulatory actions. In the 2017, JNJ made a record </a:t>
            </a:r>
            <a:r>
              <a:rPr lang="en-US" sz="1200" kern="1200" dirty="0" smtClean="0">
                <a:solidFill>
                  <a:schemeClr val="tx1"/>
                </a:solidFill>
                <a:effectLst/>
                <a:latin typeface="+mn-lt"/>
                <a:ea typeface="+mn-ea"/>
                <a:cs typeface="+mn-cs"/>
              </a:rPr>
              <a:t>a charge for the impairment of In-Process Research and Development (IPR&amp;D) as it concerned the acquisition of Novira Therapeutics, Inc. it</a:t>
            </a:r>
            <a:r>
              <a:rPr lang="en-US" sz="1200" kern="1200" baseline="0" dirty="0" smtClean="0">
                <a:solidFill>
                  <a:schemeClr val="tx1"/>
                </a:solidFill>
                <a:effectLst/>
                <a:latin typeface="+mn-lt"/>
                <a:ea typeface="+mn-ea"/>
                <a:cs typeface="+mn-cs"/>
              </a:rPr>
              <a:t> arose when US FDA cancelled </a:t>
            </a:r>
            <a:r>
              <a:rPr lang="en-US" sz="1200" kern="1200" dirty="0" smtClean="0">
                <a:solidFill>
                  <a:schemeClr val="tx1"/>
                </a:solidFill>
                <a:effectLst/>
                <a:latin typeface="+mn-lt"/>
                <a:ea typeface="+mn-ea"/>
                <a:cs typeface="+mn-cs"/>
              </a:rPr>
              <a:t>product development operations on grounds</a:t>
            </a:r>
            <a:r>
              <a:rPr lang="en-US" sz="1200" kern="1200" baseline="0" dirty="0" smtClean="0">
                <a:solidFill>
                  <a:schemeClr val="tx1"/>
                </a:solidFill>
                <a:effectLst/>
                <a:latin typeface="+mn-lt"/>
                <a:ea typeface="+mn-ea"/>
                <a:cs typeface="+mn-cs"/>
              </a:rPr>
              <a:t> of </a:t>
            </a:r>
            <a:r>
              <a:rPr lang="en-US" sz="1200" kern="1200" dirty="0" smtClean="0">
                <a:solidFill>
                  <a:schemeClr val="tx1"/>
                </a:solidFill>
                <a:effectLst/>
                <a:latin typeface="+mn-lt"/>
                <a:ea typeface="+mn-ea"/>
                <a:cs typeface="+mn-cs"/>
              </a:rPr>
              <a:t>safety concerns. </a:t>
            </a:r>
          </a:p>
          <a:p>
            <a:r>
              <a:rPr lang="en-US" dirty="0" smtClean="0"/>
              <a:t/>
            </a:r>
            <a:br>
              <a:rPr lang="en-US" dirty="0" smtClean="0"/>
            </a:br>
            <a:endParaRPr lang="en-US" dirty="0" smtClean="0"/>
          </a:p>
          <a:p>
            <a:pPr marL="0" indent="0">
              <a:buFont typeface="Wingdings" panose="05000000000000000000" pitchFamily="2" charset="2"/>
              <a:buNone/>
            </a:pPr>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t>4</a:t>
            </a:fld>
            <a:endParaRPr lang="en-US" dirty="0"/>
          </a:p>
        </p:txBody>
      </p:sp>
    </p:spTree>
    <p:extLst>
      <p:ext uri="{BB962C8B-B14F-4D97-AF65-F5344CB8AC3E}">
        <p14:creationId xmlns:p14="http://schemas.microsoft.com/office/powerpoint/2010/main" val="3687685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Provide</a:t>
            </a:r>
            <a:r>
              <a:rPr lang="en-US" baseline="0" dirty="0"/>
              <a:t> figures for 12/31/2017 and 12/31/2016. Use the links within the References slide for Macrotrends. You must use Macrotrends for these figures as there are points for accuracy. Provide a discussion as to the comparison.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smtClean="0"/>
              <a:t>12/31/2017</a:t>
            </a:r>
            <a:r>
              <a:rPr lang="en-US" baseline="0" dirty="0" smtClean="0"/>
              <a:t>				</a:t>
            </a:r>
            <a:r>
              <a:rPr lang="en-US" b="1" dirty="0" smtClean="0"/>
              <a:t>12/31/2016</a:t>
            </a:r>
            <a:r>
              <a:rPr lang="en-US" baseline="0" dirty="0" smtClean="0"/>
              <a:t>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Trailing P/E Ratio</a:t>
            </a:r>
            <a:r>
              <a:rPr lang="en-US" dirty="0" smtClean="0"/>
              <a:t>: 277.98			Trailing P/E Ratio: 17.71</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Forward P/E Ratio</a:t>
            </a:r>
            <a:r>
              <a:rPr lang="en-US" dirty="0" smtClean="0"/>
              <a:t>: 17.44			Forward P/E Ratio: 16.62</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Price to Book: 5.83 			Price</a:t>
            </a:r>
            <a:r>
              <a:rPr lang="en-US" baseline="0" dirty="0" smtClean="0"/>
              <a:t> to Book: 4.04</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ROA: 0.85%				ROA: 11.86%</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ROE: 1.88%				ROE: 22.95%</a:t>
            </a:r>
          </a:p>
          <a:p>
            <a:endParaRPr lang="en-US" dirty="0"/>
          </a:p>
          <a:p>
            <a:r>
              <a:rPr lang="en-US" dirty="0" smtClean="0"/>
              <a:t>Concerning the P/E</a:t>
            </a:r>
            <a:r>
              <a:rPr lang="en-US" baseline="0" dirty="0" smtClean="0"/>
              <a:t> ratio, between 2016/17 FY, there was a notable increment. An incredibly high trailing P/E ratio for 2017 showed that the share price rose sharply denoting an increased earning of the company. The forward P/E ratio which is anticipatory in nature, shows that in these two years, the company had more prospects and thus the shareholders were willing to pay a higher price for the share. </a:t>
            </a:r>
          </a:p>
          <a:p>
            <a:endParaRPr lang="en-US" baseline="0" dirty="0" smtClean="0"/>
          </a:p>
          <a:p>
            <a:r>
              <a:rPr lang="en-US" baseline="0" dirty="0" smtClean="0"/>
              <a:t>Concerning the price to book, there was also a notable increment. First with a P/B value over 3, it shows that is a value stock and its market trading correlated well to its book value. A 1 point rise from 2016 to 2017 indicates more P/B value of the company. </a:t>
            </a:r>
          </a:p>
          <a:p>
            <a:endParaRPr lang="en-US" baseline="0" dirty="0" smtClean="0"/>
          </a:p>
          <a:p>
            <a:r>
              <a:rPr lang="en-US" baseline="0" dirty="0" smtClean="0"/>
              <a:t>Then, ROA reduced by about 11 percent. Between these two years, the company lost substantial ability to utilize its assets and generate assets. It has a negative implication to an investor since the profits relative to assets reduced considerably. </a:t>
            </a:r>
          </a:p>
          <a:p>
            <a:endParaRPr lang="en-US" baseline="0" dirty="0" smtClean="0"/>
          </a:p>
          <a:p>
            <a:r>
              <a:rPr lang="en-US" baseline="0" dirty="0" smtClean="0"/>
              <a:t>Lastly, ROE also reduced by about 20 percent. Relative to the investors’ wealth, the firm’s income diminished considerably during this period. The management lacked adequate competency to use shareholder wealth to generate more income for the company. </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t>5</a:t>
            </a:fld>
            <a:endParaRPr lang="en-US" dirty="0"/>
          </a:p>
        </p:txBody>
      </p:sp>
    </p:spTree>
    <p:extLst>
      <p:ext uri="{BB962C8B-B14F-4D97-AF65-F5344CB8AC3E}">
        <p14:creationId xmlns:p14="http://schemas.microsoft.com/office/powerpoint/2010/main" val="1492728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sz="1200" dirty="0" smtClean="0"/>
              <a:t>JNJ as an entity is affected by diverse economic conditions; political, monetary, and regulatory.  </a:t>
            </a:r>
          </a:p>
          <a:p>
            <a:pPr marL="171450" indent="-171450">
              <a:buFont typeface="Wingdings" panose="05000000000000000000" pitchFamily="2" charset="2"/>
              <a:buChar char="Ø"/>
            </a:pPr>
            <a:endParaRPr lang="en-US" sz="1200" dirty="0" smtClean="0"/>
          </a:p>
          <a:p>
            <a:pPr marL="171450" indent="-171450">
              <a:buFont typeface="Wingdings" panose="05000000000000000000" pitchFamily="2" charset="2"/>
              <a:buChar char="Ø"/>
            </a:pPr>
            <a:r>
              <a:rPr lang="en-US" sz="1200" dirty="0" smtClean="0"/>
              <a:t>Mainly it was affected by a new tax law, product development due to safety concerns and higher average interest rates. </a:t>
            </a:r>
          </a:p>
          <a:p>
            <a:pPr marL="171450" indent="-171450">
              <a:buFont typeface="Wingdings" panose="05000000000000000000" pitchFamily="2" charset="2"/>
              <a:buChar char="Ø"/>
            </a:pPr>
            <a:endParaRPr lang="en-US" sz="1200" dirty="0" smtClean="0"/>
          </a:p>
          <a:p>
            <a:pPr marL="171450" indent="-171450">
              <a:buFont typeface="Wingdings" panose="05000000000000000000" pitchFamily="2" charset="2"/>
              <a:buChar char="Ø"/>
            </a:pPr>
            <a:r>
              <a:rPr lang="en-US" sz="1200" dirty="0" smtClean="0"/>
              <a:t>Ratio analysis shows stability in trading and better investor confidence on share pricing. </a:t>
            </a:r>
          </a:p>
          <a:p>
            <a:pPr marL="171450" indent="-171450">
              <a:buFont typeface="Wingdings" panose="05000000000000000000" pitchFamily="2" charset="2"/>
              <a:buChar char="Ø"/>
            </a:pPr>
            <a:endParaRPr lang="en-US" sz="1200" dirty="0" smtClean="0"/>
          </a:p>
          <a:p>
            <a:pPr marL="171450" indent="-171450">
              <a:buFont typeface="Wingdings" panose="05000000000000000000" pitchFamily="2" charset="2"/>
              <a:buChar char="Ø"/>
            </a:pPr>
            <a:r>
              <a:rPr lang="en-US" sz="1200" dirty="0" smtClean="0"/>
              <a:t>However, reduction in POA &amp; POE point to managerial incompetency in income generation by using assets and shareholder wealth. </a:t>
            </a:r>
          </a:p>
          <a:p>
            <a:pPr marL="171450" indent="-171450">
              <a:buFont typeface="Wingdings" panose="05000000000000000000" pitchFamily="2" charset="2"/>
              <a:buChar char="Ø"/>
            </a:pPr>
            <a:endParaRPr lang="en-US" sz="1200" dirty="0" smtClean="0"/>
          </a:p>
          <a:p>
            <a:pPr marL="171450" indent="-171450">
              <a:buFont typeface="Wingdings" panose="05000000000000000000" pitchFamily="2" charset="2"/>
              <a:buChar char="Ø"/>
            </a:pPr>
            <a:r>
              <a:rPr lang="en-US" sz="1200" dirty="0" smtClean="0"/>
              <a:t>Overall, one need to make a decision to invest decision due to good economic profile of the company. </a:t>
            </a:r>
            <a:endParaRPr lang="en-US" sz="1200" dirty="0"/>
          </a:p>
        </p:txBody>
      </p:sp>
      <p:sp>
        <p:nvSpPr>
          <p:cNvPr id="4" name="Slide Number Placeholder 3"/>
          <p:cNvSpPr>
            <a:spLocks noGrp="1"/>
          </p:cNvSpPr>
          <p:nvPr>
            <p:ph type="sldNum" sz="quarter" idx="10"/>
          </p:nvPr>
        </p:nvSpPr>
        <p:spPr/>
        <p:txBody>
          <a:bodyPr/>
          <a:lstStyle/>
          <a:p>
            <a:fld id="{5FD85232-6FE8-4D70-B9B3-9006A72EDFD4}" type="slidenum">
              <a:rPr lang="en-US" smtClean="0"/>
              <a:t>6</a:t>
            </a:fld>
            <a:endParaRPr lang="en-US" dirty="0"/>
          </a:p>
        </p:txBody>
      </p:sp>
    </p:spTree>
    <p:extLst>
      <p:ext uri="{BB962C8B-B14F-4D97-AF65-F5344CB8AC3E}">
        <p14:creationId xmlns:p14="http://schemas.microsoft.com/office/powerpoint/2010/main" val="33038340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D85232-6FE8-4D70-B9B3-9006A72EDFD4}" type="slidenum">
              <a:rPr lang="en-US" smtClean="0"/>
              <a:t>7</a:t>
            </a:fld>
            <a:endParaRPr lang="en-US" dirty="0"/>
          </a:p>
        </p:txBody>
      </p:sp>
    </p:spTree>
    <p:extLst>
      <p:ext uri="{BB962C8B-B14F-4D97-AF65-F5344CB8AC3E}">
        <p14:creationId xmlns:p14="http://schemas.microsoft.com/office/powerpoint/2010/main" val="23901722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F6AD4289-D113-40E9-94D8-E5F8635E2E0D}" type="datetimeFigureOut">
              <a:rPr lang="en-US" smtClean="0"/>
              <a:t>31-Oct-20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2066369-1223-4618-97C7-64D1D2926007}" type="slidenum">
              <a:rPr lang="en-US" smtClean="0"/>
              <a:t>‹#›</a:t>
            </a:fld>
            <a:endParaRPr lang="en-US" dirty="0"/>
          </a:p>
        </p:txBody>
      </p:sp>
    </p:spTree>
    <p:extLst>
      <p:ext uri="{BB962C8B-B14F-4D97-AF65-F5344CB8AC3E}">
        <p14:creationId xmlns:p14="http://schemas.microsoft.com/office/powerpoint/2010/main" val="3716750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AD4289-D113-40E9-94D8-E5F8635E2E0D}" type="datetimeFigureOut">
              <a:rPr lang="en-US" smtClean="0"/>
              <a:t>31-Oct-20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066369-1223-4618-97C7-64D1D2926007}" type="slidenum">
              <a:rPr lang="en-US" smtClean="0"/>
              <a:t>‹#›</a:t>
            </a:fld>
            <a:endParaRPr lang="en-US" dirty="0"/>
          </a:p>
        </p:txBody>
      </p:sp>
    </p:spTree>
    <p:extLst>
      <p:ext uri="{BB962C8B-B14F-4D97-AF65-F5344CB8AC3E}">
        <p14:creationId xmlns:p14="http://schemas.microsoft.com/office/powerpoint/2010/main" val="103012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AD4289-D113-40E9-94D8-E5F8635E2E0D}" type="datetimeFigureOut">
              <a:rPr lang="en-US" smtClean="0"/>
              <a:t>31-Oct-20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2066369-1223-4618-97C7-64D1D2926007}" type="slidenum">
              <a:rPr lang="en-US" smtClean="0"/>
              <a:t>‹#›</a:t>
            </a:fld>
            <a:endParaRPr lang="en-US" dirty="0"/>
          </a:p>
        </p:txBody>
      </p:sp>
    </p:spTree>
    <p:extLst>
      <p:ext uri="{BB962C8B-B14F-4D97-AF65-F5344CB8AC3E}">
        <p14:creationId xmlns:p14="http://schemas.microsoft.com/office/powerpoint/2010/main" val="3657157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6AD4289-D113-40E9-94D8-E5F8635E2E0D}" type="datetimeFigureOut">
              <a:rPr lang="en-US" smtClean="0"/>
              <a:t>31-Oct-20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066369-1223-4618-97C7-64D1D2926007}" type="slidenum">
              <a:rPr lang="en-US" smtClean="0"/>
              <a:t>‹#›</a:t>
            </a:fld>
            <a:endParaRPr lang="en-US" dirty="0"/>
          </a:p>
        </p:txBody>
      </p:sp>
    </p:spTree>
    <p:extLst>
      <p:ext uri="{BB962C8B-B14F-4D97-AF65-F5344CB8AC3E}">
        <p14:creationId xmlns:p14="http://schemas.microsoft.com/office/powerpoint/2010/main" val="3331826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6AD4289-D113-40E9-94D8-E5F8635E2E0D}" type="datetimeFigureOut">
              <a:rPr lang="en-US" smtClean="0"/>
              <a:t>31-Oct-20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2066369-1223-4618-97C7-64D1D2926007}" type="slidenum">
              <a:rPr lang="en-US" smtClean="0"/>
              <a:t>‹#›</a:t>
            </a:fld>
            <a:endParaRPr lang="en-US" dirty="0"/>
          </a:p>
        </p:txBody>
      </p:sp>
    </p:spTree>
    <p:extLst>
      <p:ext uri="{BB962C8B-B14F-4D97-AF65-F5344CB8AC3E}">
        <p14:creationId xmlns:p14="http://schemas.microsoft.com/office/powerpoint/2010/main" val="836936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6AD4289-D113-40E9-94D8-E5F8635E2E0D}" type="datetimeFigureOut">
              <a:rPr lang="en-US" smtClean="0"/>
              <a:t>31-Oct-20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2066369-1223-4618-97C7-64D1D2926007}" type="slidenum">
              <a:rPr lang="en-US" smtClean="0"/>
              <a:t>‹#›</a:t>
            </a:fld>
            <a:endParaRPr lang="en-US" dirty="0"/>
          </a:p>
        </p:txBody>
      </p:sp>
    </p:spTree>
    <p:extLst>
      <p:ext uri="{BB962C8B-B14F-4D97-AF65-F5344CB8AC3E}">
        <p14:creationId xmlns:p14="http://schemas.microsoft.com/office/powerpoint/2010/main" val="2474277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AD4289-D113-40E9-94D8-E5F8635E2E0D}" type="datetimeFigureOut">
              <a:rPr lang="en-US" smtClean="0"/>
              <a:t>31-Oct-20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2066369-1223-4618-97C7-64D1D2926007}" type="slidenum">
              <a:rPr lang="en-US" smtClean="0"/>
              <a:t>‹#›</a:t>
            </a:fld>
            <a:endParaRPr lang="en-US" dirty="0"/>
          </a:p>
        </p:txBody>
      </p:sp>
    </p:spTree>
    <p:extLst>
      <p:ext uri="{BB962C8B-B14F-4D97-AF65-F5344CB8AC3E}">
        <p14:creationId xmlns:p14="http://schemas.microsoft.com/office/powerpoint/2010/main" val="2986699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AD4289-D113-40E9-94D8-E5F8635E2E0D}" type="datetimeFigureOut">
              <a:rPr lang="en-US" smtClean="0"/>
              <a:t>31-Oct-20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2066369-1223-4618-97C7-64D1D2926007}" type="slidenum">
              <a:rPr lang="en-US" smtClean="0"/>
              <a:t>‹#›</a:t>
            </a:fld>
            <a:endParaRPr lang="en-US" dirty="0"/>
          </a:p>
        </p:txBody>
      </p:sp>
    </p:spTree>
    <p:extLst>
      <p:ext uri="{BB962C8B-B14F-4D97-AF65-F5344CB8AC3E}">
        <p14:creationId xmlns:p14="http://schemas.microsoft.com/office/powerpoint/2010/main" val="2258992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dirty="0"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AD4289-D113-40E9-94D8-E5F8635E2E0D}" type="datetimeFigureOut">
              <a:rPr lang="en-US" smtClean="0"/>
              <a:t>31-Oct-20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2066369-1223-4618-97C7-64D1D2926007}" type="slidenum">
              <a:rPr lang="en-US" smtClean="0"/>
              <a:t>‹#›</a:t>
            </a:fld>
            <a:endParaRPr lang="en-US" dirty="0"/>
          </a:p>
        </p:txBody>
      </p:sp>
    </p:spTree>
    <p:extLst>
      <p:ext uri="{BB962C8B-B14F-4D97-AF65-F5344CB8AC3E}">
        <p14:creationId xmlns:p14="http://schemas.microsoft.com/office/powerpoint/2010/main" val="2163939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AD4289-D113-40E9-94D8-E5F8635E2E0D}" type="datetimeFigureOut">
              <a:rPr lang="en-US" smtClean="0"/>
              <a:t>31-Oct-20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2066369-1223-4618-97C7-64D1D2926007}" type="slidenum">
              <a:rPr lang="en-US" smtClean="0"/>
              <a:t>‹#›</a:t>
            </a:fld>
            <a:endParaRPr lang="en-US" dirty="0"/>
          </a:p>
        </p:txBody>
      </p:sp>
    </p:spTree>
    <p:extLst>
      <p:ext uri="{BB962C8B-B14F-4D97-AF65-F5344CB8AC3E}">
        <p14:creationId xmlns:p14="http://schemas.microsoft.com/office/powerpoint/2010/main" val="347328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AD4289-D113-40E9-94D8-E5F8635E2E0D}" type="datetimeFigureOut">
              <a:rPr lang="en-US" smtClean="0"/>
              <a:t>31-Oct-20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2066369-1223-4618-97C7-64D1D2926007}" type="slidenum">
              <a:rPr lang="en-US" smtClean="0"/>
              <a:t>‹#›</a:t>
            </a:fld>
            <a:endParaRPr lang="en-US" dirty="0"/>
          </a:p>
        </p:txBody>
      </p:sp>
    </p:spTree>
    <p:extLst>
      <p:ext uri="{BB962C8B-B14F-4D97-AF65-F5344CB8AC3E}">
        <p14:creationId xmlns:p14="http://schemas.microsoft.com/office/powerpoint/2010/main" val="3986887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AD4289-D113-40E9-94D8-E5F8635E2E0D}" type="datetimeFigureOut">
              <a:rPr lang="en-US" smtClean="0"/>
              <a:t>31-Oct-20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2066369-1223-4618-97C7-64D1D2926007}" type="slidenum">
              <a:rPr lang="en-US" smtClean="0"/>
              <a:t>‹#›</a:t>
            </a:fld>
            <a:endParaRPr lang="en-US" dirty="0"/>
          </a:p>
        </p:txBody>
      </p:sp>
    </p:spTree>
    <p:extLst>
      <p:ext uri="{BB962C8B-B14F-4D97-AF65-F5344CB8AC3E}">
        <p14:creationId xmlns:p14="http://schemas.microsoft.com/office/powerpoint/2010/main" val="24596148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AD4289-D113-40E9-94D8-E5F8635E2E0D}" type="datetimeFigureOut">
              <a:rPr lang="en-US" smtClean="0"/>
              <a:t>31-Oct-20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2066369-1223-4618-97C7-64D1D2926007}" type="slidenum">
              <a:rPr lang="en-US" smtClean="0"/>
              <a:t>‹#›</a:t>
            </a:fld>
            <a:endParaRPr lang="en-US" dirty="0"/>
          </a:p>
        </p:txBody>
      </p:sp>
    </p:spTree>
    <p:extLst>
      <p:ext uri="{BB962C8B-B14F-4D97-AF65-F5344CB8AC3E}">
        <p14:creationId xmlns:p14="http://schemas.microsoft.com/office/powerpoint/2010/main" val="16544617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6AD4289-D113-40E9-94D8-E5F8635E2E0D}" type="datetimeFigureOut">
              <a:rPr lang="en-US" smtClean="0"/>
              <a:t>31-Oct-20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2066369-1223-4618-97C7-64D1D2926007}" type="slidenum">
              <a:rPr lang="en-US" smtClean="0"/>
              <a:t>‹#›</a:t>
            </a:fld>
            <a:endParaRPr lang="en-US" dirty="0"/>
          </a:p>
        </p:txBody>
      </p:sp>
    </p:spTree>
    <p:extLst>
      <p:ext uri="{BB962C8B-B14F-4D97-AF65-F5344CB8AC3E}">
        <p14:creationId xmlns:p14="http://schemas.microsoft.com/office/powerpoint/2010/main" val="1901963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6AD4289-D113-40E9-94D8-E5F8635E2E0D}" type="datetimeFigureOut">
              <a:rPr lang="en-US" smtClean="0"/>
              <a:t>31-Oct-20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2066369-1223-4618-97C7-64D1D2926007}" type="slidenum">
              <a:rPr lang="en-US" smtClean="0"/>
              <a:t>‹#›</a:t>
            </a:fld>
            <a:endParaRPr lang="en-US" dirty="0"/>
          </a:p>
        </p:txBody>
      </p:sp>
    </p:spTree>
    <p:extLst>
      <p:ext uri="{BB962C8B-B14F-4D97-AF65-F5344CB8AC3E}">
        <p14:creationId xmlns:p14="http://schemas.microsoft.com/office/powerpoint/2010/main" val="28611128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F6AD4289-D113-40E9-94D8-E5F8635E2E0D}" type="datetimeFigureOut">
              <a:rPr lang="en-US" smtClean="0"/>
              <a:t>31-Oct-20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066369-1223-4618-97C7-64D1D2926007}" type="slidenum">
              <a:rPr lang="en-US" smtClean="0"/>
              <a:t>‹#›</a:t>
            </a:fld>
            <a:endParaRPr lang="en-US" dirty="0"/>
          </a:p>
        </p:txBody>
      </p:sp>
    </p:spTree>
    <p:extLst>
      <p:ext uri="{BB962C8B-B14F-4D97-AF65-F5344CB8AC3E}">
        <p14:creationId xmlns:p14="http://schemas.microsoft.com/office/powerpoint/2010/main" val="39057664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F6AD4289-D113-40E9-94D8-E5F8635E2E0D}" type="datetimeFigureOut">
              <a:rPr lang="en-US" smtClean="0"/>
              <a:t>31-Oct-20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2066369-1223-4618-97C7-64D1D2926007}" type="slidenum">
              <a:rPr lang="en-US" smtClean="0"/>
              <a:t>‹#›</a:t>
            </a:fld>
            <a:endParaRPr lang="en-US" dirty="0"/>
          </a:p>
        </p:txBody>
      </p:sp>
    </p:spTree>
    <p:extLst>
      <p:ext uri="{BB962C8B-B14F-4D97-AF65-F5344CB8AC3E}">
        <p14:creationId xmlns:p14="http://schemas.microsoft.com/office/powerpoint/2010/main" val="3162113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F6AD4289-D113-40E9-94D8-E5F8635E2E0D}" type="datetimeFigureOut">
              <a:rPr lang="en-US" smtClean="0"/>
              <a:t>31-Oct-20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2066369-1223-4618-97C7-64D1D2926007}" type="slidenum">
              <a:rPr lang="en-US" smtClean="0"/>
              <a:t>‹#›</a:t>
            </a:fld>
            <a:endParaRPr lang="en-US" dirty="0"/>
          </a:p>
        </p:txBody>
      </p:sp>
    </p:spTree>
    <p:extLst>
      <p:ext uri="{BB962C8B-B14F-4D97-AF65-F5344CB8AC3E}">
        <p14:creationId xmlns:p14="http://schemas.microsoft.com/office/powerpoint/2010/main" val="42471431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macrotrends.net/stocks/charts/JNJ/johnson-johnson/stock-price-history"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sec.report/Document/0000200406-18-00000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Signature Assignment: Shareholder Analysis</a:t>
            </a:r>
          </a:p>
        </p:txBody>
      </p:sp>
      <p:sp>
        <p:nvSpPr>
          <p:cNvPr id="3" name="Subtitle 2"/>
          <p:cNvSpPr>
            <a:spLocks noGrp="1"/>
          </p:cNvSpPr>
          <p:nvPr>
            <p:ph type="subTitle" idx="1"/>
          </p:nvPr>
        </p:nvSpPr>
        <p:spPr/>
        <p:txBody>
          <a:bodyPr>
            <a:normAutofit fontScale="77500" lnSpcReduction="20000"/>
          </a:bodyPr>
          <a:lstStyle/>
          <a:p>
            <a:r>
              <a:rPr lang="en-US" dirty="0"/>
              <a:t>FIN571 – Corporate Finance</a:t>
            </a:r>
          </a:p>
          <a:p>
            <a:r>
              <a:rPr lang="en-US" dirty="0"/>
              <a:t>YOUR NAME</a:t>
            </a:r>
          </a:p>
          <a:p>
            <a:r>
              <a:rPr lang="en-US" dirty="0"/>
              <a:t>DATE</a:t>
            </a:r>
          </a:p>
        </p:txBody>
      </p:sp>
    </p:spTree>
    <p:extLst>
      <p:ext uri="{BB962C8B-B14F-4D97-AF65-F5344CB8AC3E}">
        <p14:creationId xmlns:p14="http://schemas.microsoft.com/office/powerpoint/2010/main" val="1350893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Table of Contents</a:t>
            </a:r>
          </a:p>
        </p:txBody>
      </p:sp>
      <p:sp>
        <p:nvSpPr>
          <p:cNvPr id="5" name="Content Placeholder 4"/>
          <p:cNvSpPr>
            <a:spLocks noGrp="1"/>
          </p:cNvSpPr>
          <p:nvPr>
            <p:ph idx="1"/>
          </p:nvPr>
        </p:nvSpPr>
        <p:spPr/>
        <p:txBody>
          <a:bodyPr>
            <a:normAutofit/>
          </a:bodyPr>
          <a:lstStyle/>
          <a:p>
            <a:r>
              <a:rPr lang="en-US" sz="2800" dirty="0"/>
              <a:t>Economic Conditions</a:t>
            </a:r>
          </a:p>
          <a:p>
            <a:r>
              <a:rPr lang="en-US" sz="2800" dirty="0"/>
              <a:t>Market Conditions in 2017</a:t>
            </a:r>
          </a:p>
          <a:p>
            <a:r>
              <a:rPr lang="en-US" sz="2800" dirty="0"/>
              <a:t>Performance Comparison for 2017 vs 2016</a:t>
            </a:r>
          </a:p>
          <a:p>
            <a:r>
              <a:rPr lang="en-US" sz="2800" dirty="0"/>
              <a:t>Conclusion</a:t>
            </a:r>
          </a:p>
          <a:p>
            <a:r>
              <a:rPr lang="en-US" sz="2800" dirty="0"/>
              <a:t>References</a:t>
            </a:r>
          </a:p>
        </p:txBody>
      </p:sp>
    </p:spTree>
    <p:extLst>
      <p:ext uri="{BB962C8B-B14F-4D97-AF65-F5344CB8AC3E}">
        <p14:creationId xmlns:p14="http://schemas.microsoft.com/office/powerpoint/2010/main" val="11396574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Conditions</a:t>
            </a:r>
          </a:p>
        </p:txBody>
      </p:sp>
      <p:sp>
        <p:nvSpPr>
          <p:cNvPr id="3" name="Content Placeholder 2"/>
          <p:cNvSpPr>
            <a:spLocks noGrp="1"/>
          </p:cNvSpPr>
          <p:nvPr>
            <p:ph idx="1"/>
          </p:nvPr>
        </p:nvSpPr>
        <p:spPr>
          <a:xfrm>
            <a:off x="508000" y="2603500"/>
            <a:ext cx="6070600" cy="3416300"/>
          </a:xfrm>
        </p:spPr>
        <p:txBody>
          <a:bodyPr>
            <a:noAutofit/>
          </a:bodyPr>
          <a:lstStyle/>
          <a:p>
            <a:r>
              <a:rPr lang="en-US" sz="2000" b="1" dirty="0" smtClean="0"/>
              <a:t>Political</a:t>
            </a:r>
          </a:p>
          <a:p>
            <a:pPr>
              <a:buFontTx/>
              <a:buChar char="-"/>
            </a:pPr>
            <a:r>
              <a:rPr lang="en-US" sz="2000" dirty="0" smtClean="0"/>
              <a:t>Specific laws and regulation affect the operations of a company. </a:t>
            </a:r>
          </a:p>
          <a:p>
            <a:r>
              <a:rPr lang="en-US" sz="2000" b="1" dirty="0" smtClean="0"/>
              <a:t>Environmental</a:t>
            </a:r>
          </a:p>
          <a:p>
            <a:pPr>
              <a:buFontTx/>
              <a:buChar char="-"/>
            </a:pPr>
            <a:r>
              <a:rPr lang="en-US" sz="2000" dirty="0" smtClean="0"/>
              <a:t>Availability of natural resources</a:t>
            </a:r>
          </a:p>
          <a:p>
            <a:pPr>
              <a:buFontTx/>
              <a:buChar char="-"/>
            </a:pPr>
            <a:r>
              <a:rPr lang="en-US" sz="2000" dirty="0" smtClean="0"/>
              <a:t>Environmental hazards </a:t>
            </a:r>
          </a:p>
          <a:p>
            <a:r>
              <a:rPr lang="en-US" sz="2000" b="1" dirty="0" smtClean="0"/>
              <a:t>Currency</a:t>
            </a:r>
          </a:p>
          <a:p>
            <a:pPr marL="0" indent="0">
              <a:buNone/>
            </a:pPr>
            <a:r>
              <a:rPr lang="en-US" sz="2000" dirty="0" smtClean="0"/>
              <a:t>- Exchange volatility affects business competition</a:t>
            </a:r>
            <a:endParaRPr lang="en-US" sz="2000" dirty="0"/>
          </a:p>
        </p:txBody>
      </p:sp>
      <p:sp>
        <p:nvSpPr>
          <p:cNvPr id="4" name="Content Placeholder 2"/>
          <p:cNvSpPr txBox="1">
            <a:spLocks/>
          </p:cNvSpPr>
          <p:nvPr/>
        </p:nvSpPr>
        <p:spPr>
          <a:xfrm>
            <a:off x="6717554" y="2616200"/>
            <a:ext cx="4775945" cy="34163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2000" b="1" dirty="0" smtClean="0"/>
              <a:t>Global Economics</a:t>
            </a:r>
          </a:p>
          <a:p>
            <a:pPr>
              <a:buFontTx/>
              <a:buChar char="-"/>
            </a:pPr>
            <a:r>
              <a:rPr lang="en-US" sz="2000" dirty="0" smtClean="0"/>
              <a:t>Global activities directly/indirectly affect local business operations. </a:t>
            </a:r>
          </a:p>
          <a:p>
            <a:pPr>
              <a:buFontTx/>
              <a:buChar char="-"/>
            </a:pPr>
            <a:endParaRPr lang="en-US" sz="2000" dirty="0" smtClean="0"/>
          </a:p>
          <a:p>
            <a:r>
              <a:rPr lang="en-US" sz="2000" b="1" dirty="0" smtClean="0"/>
              <a:t>Government Influence</a:t>
            </a:r>
          </a:p>
          <a:p>
            <a:pPr marL="0" indent="0">
              <a:buNone/>
            </a:pPr>
            <a:r>
              <a:rPr lang="en-US" sz="2000" b="1" dirty="0" smtClean="0"/>
              <a:t>-</a:t>
            </a:r>
            <a:r>
              <a:rPr lang="en-US" sz="2000" dirty="0" smtClean="0"/>
              <a:t> Changes in economic policies in all or specific sectors directly business performance. </a:t>
            </a:r>
            <a:endParaRPr lang="en-US" sz="2000" b="1" dirty="0"/>
          </a:p>
        </p:txBody>
      </p:sp>
    </p:spTree>
    <p:extLst>
      <p:ext uri="{BB962C8B-B14F-4D97-AF65-F5344CB8AC3E}">
        <p14:creationId xmlns:p14="http://schemas.microsoft.com/office/powerpoint/2010/main" val="16588394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Market Conditions in 2017</a:t>
            </a:r>
          </a:p>
        </p:txBody>
      </p:sp>
      <p:sp>
        <p:nvSpPr>
          <p:cNvPr id="3" name="Content Placeholder 2"/>
          <p:cNvSpPr>
            <a:spLocks noGrp="1"/>
          </p:cNvSpPr>
          <p:nvPr>
            <p:ph idx="1"/>
          </p:nvPr>
        </p:nvSpPr>
        <p:spPr>
          <a:xfrm>
            <a:off x="494555" y="2489200"/>
            <a:ext cx="3124946" cy="3416300"/>
          </a:xfrm>
        </p:spPr>
        <p:txBody>
          <a:bodyPr>
            <a:normAutofit/>
          </a:bodyPr>
          <a:lstStyle/>
          <a:p>
            <a:r>
              <a:rPr lang="en-US" sz="2400" b="1" u="sng" dirty="0"/>
              <a:t>Interest </a:t>
            </a:r>
            <a:r>
              <a:rPr lang="en-US" sz="2400" b="1" u="sng" dirty="0" smtClean="0"/>
              <a:t>Rates</a:t>
            </a:r>
          </a:p>
          <a:p>
            <a:pPr marL="0" indent="0">
              <a:buNone/>
            </a:pPr>
            <a:r>
              <a:rPr lang="en-US" sz="2400" dirty="0" smtClean="0"/>
              <a:t>- </a:t>
            </a:r>
            <a:r>
              <a:rPr lang="en-US" sz="2400" dirty="0" smtClean="0"/>
              <a:t>Higher interest rates but minimal adverse impact on the trading of JNJ</a:t>
            </a:r>
            <a:endParaRPr lang="en-US" sz="2400" dirty="0"/>
          </a:p>
        </p:txBody>
      </p:sp>
      <p:sp>
        <p:nvSpPr>
          <p:cNvPr id="4" name="Content Placeholder 2"/>
          <p:cNvSpPr txBox="1">
            <a:spLocks/>
          </p:cNvSpPr>
          <p:nvPr/>
        </p:nvSpPr>
        <p:spPr>
          <a:xfrm>
            <a:off x="4342654" y="2489200"/>
            <a:ext cx="3711847" cy="34163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2400" b="1" u="sng" dirty="0" smtClean="0"/>
              <a:t>Fed Monetary Policy</a:t>
            </a:r>
          </a:p>
          <a:p>
            <a:pPr marL="0" indent="0">
              <a:buNone/>
            </a:pPr>
            <a:r>
              <a:rPr lang="en-US" sz="2400" dirty="0" smtClean="0"/>
              <a:t>- </a:t>
            </a:r>
            <a:r>
              <a:rPr lang="en-US" sz="2400" dirty="0"/>
              <a:t>The Tax Cuts and Jobs Act </a:t>
            </a:r>
            <a:r>
              <a:rPr lang="en-US" sz="2400" dirty="0" smtClean="0"/>
              <a:t> was introduced adding to tax liability declaration </a:t>
            </a:r>
            <a:endParaRPr lang="en-US" sz="2400" dirty="0"/>
          </a:p>
        </p:txBody>
      </p:sp>
      <p:sp>
        <p:nvSpPr>
          <p:cNvPr id="5" name="Content Placeholder 2"/>
          <p:cNvSpPr txBox="1">
            <a:spLocks/>
          </p:cNvSpPr>
          <p:nvPr/>
        </p:nvSpPr>
        <p:spPr>
          <a:xfrm>
            <a:off x="8606812" y="2489200"/>
            <a:ext cx="3585187" cy="34163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2400" b="1" u="sng" dirty="0" smtClean="0"/>
              <a:t>Other</a:t>
            </a:r>
          </a:p>
          <a:p>
            <a:pPr marL="0" indent="0">
              <a:buNone/>
            </a:pPr>
            <a:r>
              <a:rPr lang="en-US" sz="2400" dirty="0" smtClean="0"/>
              <a:t>- </a:t>
            </a:r>
            <a:r>
              <a:rPr lang="en-US" sz="2400" dirty="0" smtClean="0"/>
              <a:t>FDA’s product cancellation led to impairment of IPR&amp;D</a:t>
            </a:r>
            <a:endParaRPr lang="en-US" sz="2400" dirty="0"/>
          </a:p>
        </p:txBody>
      </p:sp>
    </p:spTree>
    <p:extLst>
      <p:ext uri="{BB962C8B-B14F-4D97-AF65-F5344CB8AC3E}">
        <p14:creationId xmlns:p14="http://schemas.microsoft.com/office/powerpoint/2010/main" val="4590019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Comparison for 2017 vs 2016</a:t>
            </a:r>
          </a:p>
        </p:txBody>
      </p:sp>
      <p:sp>
        <p:nvSpPr>
          <p:cNvPr id="5" name="Text Placeholder 4"/>
          <p:cNvSpPr>
            <a:spLocks noGrp="1"/>
          </p:cNvSpPr>
          <p:nvPr>
            <p:ph type="body" idx="1"/>
          </p:nvPr>
        </p:nvSpPr>
        <p:spPr/>
        <p:txBody>
          <a:bodyPr/>
          <a:lstStyle/>
          <a:p>
            <a:r>
              <a:rPr lang="en-US" dirty="0"/>
              <a:t>2017</a:t>
            </a:r>
          </a:p>
        </p:txBody>
      </p:sp>
      <p:sp>
        <p:nvSpPr>
          <p:cNvPr id="6" name="Content Placeholder 5"/>
          <p:cNvSpPr>
            <a:spLocks noGrp="1"/>
          </p:cNvSpPr>
          <p:nvPr>
            <p:ph sz="half" idx="2"/>
          </p:nvPr>
        </p:nvSpPr>
        <p:spPr/>
        <p:txBody>
          <a:bodyPr>
            <a:normAutofit/>
          </a:bodyPr>
          <a:lstStyle/>
          <a:p>
            <a:r>
              <a:rPr lang="en-US" sz="2400" dirty="0"/>
              <a:t>Trailing P/E </a:t>
            </a:r>
            <a:r>
              <a:rPr lang="en-US" sz="2400" dirty="0" smtClean="0"/>
              <a:t>Ratio</a:t>
            </a:r>
            <a:endParaRPr lang="en-US" sz="2400" dirty="0"/>
          </a:p>
          <a:p>
            <a:r>
              <a:rPr lang="en-US" sz="2400" dirty="0"/>
              <a:t>Forward P/E Ratio</a:t>
            </a:r>
          </a:p>
          <a:p>
            <a:r>
              <a:rPr lang="en-US" sz="2400" dirty="0"/>
              <a:t>Price to Book</a:t>
            </a:r>
          </a:p>
          <a:p>
            <a:r>
              <a:rPr lang="en-US" sz="2400" dirty="0"/>
              <a:t>ROA</a:t>
            </a:r>
          </a:p>
          <a:p>
            <a:r>
              <a:rPr lang="en-US" sz="2400" dirty="0"/>
              <a:t>ROE</a:t>
            </a:r>
          </a:p>
        </p:txBody>
      </p:sp>
      <p:sp>
        <p:nvSpPr>
          <p:cNvPr id="7" name="Text Placeholder 6"/>
          <p:cNvSpPr>
            <a:spLocks noGrp="1"/>
          </p:cNvSpPr>
          <p:nvPr>
            <p:ph type="body" sz="quarter" idx="3"/>
          </p:nvPr>
        </p:nvSpPr>
        <p:spPr/>
        <p:txBody>
          <a:bodyPr/>
          <a:lstStyle/>
          <a:p>
            <a:r>
              <a:rPr lang="en-US" dirty="0"/>
              <a:t>2016</a:t>
            </a:r>
          </a:p>
        </p:txBody>
      </p:sp>
      <p:sp>
        <p:nvSpPr>
          <p:cNvPr id="8" name="Content Placeholder 7"/>
          <p:cNvSpPr>
            <a:spLocks noGrp="1"/>
          </p:cNvSpPr>
          <p:nvPr>
            <p:ph sz="quarter" idx="4"/>
          </p:nvPr>
        </p:nvSpPr>
        <p:spPr/>
        <p:txBody>
          <a:bodyPr>
            <a:normAutofit/>
          </a:bodyPr>
          <a:lstStyle/>
          <a:p>
            <a:r>
              <a:rPr lang="en-US" sz="2400" dirty="0"/>
              <a:t>Trailing P/E </a:t>
            </a:r>
            <a:r>
              <a:rPr lang="en-US" sz="2400" dirty="0" smtClean="0"/>
              <a:t>Ratio</a:t>
            </a:r>
          </a:p>
          <a:p>
            <a:r>
              <a:rPr lang="en-US" sz="2400" dirty="0" smtClean="0"/>
              <a:t>Forward P/E Ratio</a:t>
            </a:r>
          </a:p>
          <a:p>
            <a:r>
              <a:rPr lang="en-US" sz="2400" dirty="0" smtClean="0"/>
              <a:t>Price </a:t>
            </a:r>
            <a:r>
              <a:rPr lang="en-US" sz="2400" dirty="0"/>
              <a:t>to Book</a:t>
            </a:r>
          </a:p>
          <a:p>
            <a:r>
              <a:rPr lang="en-US" sz="2400" dirty="0"/>
              <a:t>ROA</a:t>
            </a:r>
          </a:p>
          <a:p>
            <a:r>
              <a:rPr lang="en-US" sz="2400" dirty="0"/>
              <a:t>ROE</a:t>
            </a:r>
          </a:p>
          <a:p>
            <a:endParaRPr lang="en-US" sz="2400" dirty="0"/>
          </a:p>
        </p:txBody>
      </p:sp>
    </p:spTree>
    <p:extLst>
      <p:ext uri="{BB962C8B-B14F-4D97-AF65-F5344CB8AC3E}">
        <p14:creationId xmlns:p14="http://schemas.microsoft.com/office/powerpoint/2010/main" val="2754989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5"/>
          <p:cNvSpPr>
            <a:spLocks noGrp="1"/>
          </p:cNvSpPr>
          <p:nvPr>
            <p:ph sz="half" idx="4294967295"/>
          </p:nvPr>
        </p:nvSpPr>
        <p:spPr>
          <a:xfrm>
            <a:off x="856034" y="2576648"/>
            <a:ext cx="10389140" cy="3901973"/>
          </a:xfrm>
          <a:prstGeom prst="rect">
            <a:avLst/>
          </a:prstGeom>
        </p:spPr>
        <p:txBody>
          <a:bodyPr>
            <a:normAutofit/>
          </a:bodyPr>
          <a:lstStyle/>
          <a:p>
            <a:r>
              <a:rPr lang="en-US" sz="2400" dirty="0" smtClean="0"/>
              <a:t>JNJ is affected by several economic conditions.</a:t>
            </a:r>
          </a:p>
          <a:p>
            <a:endParaRPr lang="en-US" sz="2400" dirty="0" smtClean="0"/>
          </a:p>
          <a:p>
            <a:r>
              <a:rPr lang="en-US" sz="2400" dirty="0" smtClean="0"/>
              <a:t>The company enjoys stability in the capital market</a:t>
            </a:r>
          </a:p>
          <a:p>
            <a:endParaRPr lang="en-US" sz="2400" dirty="0" smtClean="0"/>
          </a:p>
          <a:p>
            <a:r>
              <a:rPr lang="en-US" sz="2400" dirty="0" smtClean="0"/>
              <a:t>Concerns over management competency and efficiency</a:t>
            </a:r>
          </a:p>
          <a:p>
            <a:endParaRPr lang="en-US" sz="2400" dirty="0" smtClean="0"/>
          </a:p>
          <a:p>
            <a:r>
              <a:rPr lang="en-US" sz="2400" dirty="0" smtClean="0"/>
              <a:t>Invest Decision</a:t>
            </a:r>
            <a:endParaRPr lang="en-US" sz="2400" dirty="0"/>
          </a:p>
        </p:txBody>
      </p:sp>
    </p:spTree>
    <p:extLst>
      <p:ext uri="{BB962C8B-B14F-4D97-AF65-F5344CB8AC3E}">
        <p14:creationId xmlns:p14="http://schemas.microsoft.com/office/powerpoint/2010/main" val="1896129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1154954" y="2603500"/>
            <a:ext cx="10090220" cy="3416300"/>
          </a:xfrm>
        </p:spPr>
        <p:txBody>
          <a:bodyPr>
            <a:noAutofit/>
          </a:bodyPr>
          <a:lstStyle/>
          <a:p>
            <a:r>
              <a:rPr lang="en-US" sz="2000" dirty="0" smtClean="0"/>
              <a:t>Macrotrends (2020</a:t>
            </a:r>
            <a:r>
              <a:rPr lang="en-US" sz="2000" dirty="0"/>
              <a:t>). </a:t>
            </a:r>
            <a:r>
              <a:rPr lang="en-US" sz="2000" dirty="0" smtClean="0"/>
              <a:t>Johnson </a:t>
            </a:r>
            <a:r>
              <a:rPr lang="en-US" sz="2000" dirty="0"/>
              <a:t>&amp; Johnson - 50 Year Stock Price History | </a:t>
            </a:r>
            <a:r>
              <a:rPr lang="en-US" sz="2000" dirty="0" smtClean="0"/>
              <a:t>JNJ. Retrieved on 31 October </a:t>
            </a:r>
            <a:r>
              <a:rPr lang="en-US" sz="2000" dirty="0"/>
              <a:t>2020 from </a:t>
            </a:r>
            <a:r>
              <a:rPr lang="en-US" sz="2000" dirty="0">
                <a:hlinkClick r:id="rId3"/>
              </a:rPr>
              <a:t>https://</a:t>
            </a:r>
            <a:r>
              <a:rPr lang="en-US" sz="2000" dirty="0" smtClean="0">
                <a:hlinkClick r:id="rId3"/>
              </a:rPr>
              <a:t>www.macrotrends.net/stocks/charts/JNJ/johnson-johnson/stock-price-history</a:t>
            </a:r>
            <a:endParaRPr lang="en-US" sz="2000" dirty="0" smtClean="0"/>
          </a:p>
          <a:p>
            <a:endParaRPr lang="en-US" sz="2000" dirty="0" smtClean="0"/>
          </a:p>
          <a:p>
            <a:r>
              <a:rPr lang="en-US" sz="2000" dirty="0"/>
              <a:t>JNJ Annual Report (2017). Form 10-K Johnson &amp; </a:t>
            </a:r>
            <a:r>
              <a:rPr lang="en-US" sz="2000" dirty="0" smtClean="0"/>
              <a:t>Johnson: 10-K </a:t>
            </a:r>
            <a:r>
              <a:rPr lang="en-US" sz="2000" dirty="0"/>
              <a:t>- Annual report [Section 13 and 15(d), not S-K Item 405</a:t>
            </a:r>
            <a:r>
              <a:rPr lang="en-US" sz="2000" dirty="0" smtClean="0"/>
              <a:t>]. </a:t>
            </a:r>
            <a:r>
              <a:rPr lang="en-US" sz="2000" dirty="0"/>
              <a:t>Retrieved on 31 October 2020 from </a:t>
            </a:r>
            <a:r>
              <a:rPr lang="en-US" sz="2000" dirty="0">
                <a:hlinkClick r:id="rId4"/>
              </a:rPr>
              <a:t>https://sec.report/Document/0000200406-18-000005</a:t>
            </a:r>
            <a:r>
              <a:rPr lang="en-US" sz="2000" dirty="0" smtClean="0">
                <a:hlinkClick r:id="rId4"/>
              </a:rPr>
              <a:t>/</a:t>
            </a:r>
            <a:r>
              <a:rPr lang="en-US" sz="2000" dirty="0" smtClean="0"/>
              <a:t> </a:t>
            </a:r>
            <a:endParaRPr lang="en-US" sz="2000" dirty="0"/>
          </a:p>
          <a:p>
            <a:endParaRPr lang="en-US" sz="2000" dirty="0"/>
          </a:p>
        </p:txBody>
      </p:sp>
    </p:spTree>
    <p:extLst>
      <p:ext uri="{BB962C8B-B14F-4D97-AF65-F5344CB8AC3E}">
        <p14:creationId xmlns:p14="http://schemas.microsoft.com/office/powerpoint/2010/main" val="33303698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375</TotalTime>
  <Words>968</Words>
  <Application>Microsoft Office PowerPoint</Application>
  <PresentationFormat>Widescreen</PresentationFormat>
  <Paragraphs>120</Paragraphs>
  <Slides>7</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Century Gothic</vt:lpstr>
      <vt:lpstr>Wingdings</vt:lpstr>
      <vt:lpstr>Wingdings 3</vt:lpstr>
      <vt:lpstr>Ion Boardroom</vt:lpstr>
      <vt:lpstr>Signature Assignment: Shareholder Analysis</vt:lpstr>
      <vt:lpstr>Table of Contents</vt:lpstr>
      <vt:lpstr>Economic Conditions</vt:lpstr>
      <vt:lpstr>Market Conditions in 2017</vt:lpstr>
      <vt:lpstr>Performance Comparison for 2017 vs 2016</vt:lpstr>
      <vt:lpstr>Conclusion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Stock Market and the Economy Summary</dc:title>
  <dc:creator>HOME</dc:creator>
  <cp:lastModifiedBy>USER</cp:lastModifiedBy>
  <cp:revision>38</cp:revision>
  <dcterms:created xsi:type="dcterms:W3CDTF">2020-07-06T21:14:56Z</dcterms:created>
  <dcterms:modified xsi:type="dcterms:W3CDTF">2020-10-31T18:31:19Z</dcterms:modified>
</cp:coreProperties>
</file>